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924" r:id="rId1"/>
  </p:sldMasterIdLst>
  <p:notesMasterIdLst>
    <p:notesMasterId r:id="rId31"/>
  </p:notesMasterIdLst>
  <p:sldIdLst>
    <p:sldId id="290" r:id="rId2"/>
    <p:sldId id="257" r:id="rId3"/>
    <p:sldId id="286" r:id="rId4"/>
    <p:sldId id="285" r:id="rId5"/>
    <p:sldId id="310" r:id="rId6"/>
    <p:sldId id="294" r:id="rId7"/>
    <p:sldId id="265" r:id="rId8"/>
    <p:sldId id="266" r:id="rId9"/>
    <p:sldId id="267" r:id="rId10"/>
    <p:sldId id="268" r:id="rId11"/>
    <p:sldId id="305" r:id="rId12"/>
    <p:sldId id="306" r:id="rId13"/>
    <p:sldId id="307" r:id="rId14"/>
    <p:sldId id="308" r:id="rId15"/>
    <p:sldId id="309" r:id="rId16"/>
    <p:sldId id="303" r:id="rId17"/>
    <p:sldId id="302" r:id="rId18"/>
    <p:sldId id="301" r:id="rId19"/>
    <p:sldId id="300" r:id="rId20"/>
    <p:sldId id="280" r:id="rId21"/>
    <p:sldId id="281" r:id="rId22"/>
    <p:sldId id="282" r:id="rId23"/>
    <p:sldId id="283" r:id="rId24"/>
    <p:sldId id="284" r:id="rId25"/>
    <p:sldId id="295" r:id="rId26"/>
    <p:sldId id="297" r:id="rId27"/>
    <p:sldId id="298" r:id="rId28"/>
    <p:sldId id="299" r:id="rId29"/>
    <p:sldId id="296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B6F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3124" autoAdjust="0"/>
  </p:normalViewPr>
  <p:slideViewPr>
    <p:cSldViewPr>
      <p:cViewPr varScale="1">
        <p:scale>
          <a:sx n="82" d="100"/>
          <a:sy n="82" d="100"/>
        </p:scale>
        <p:origin x="-3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E3700D-9AF0-4E13-BB22-F59BBE8D2A38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FF694-B1CE-4D8C-996B-122D67DE9F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8918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6FF694-B1CE-4D8C-996B-122D67DE9F46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2BF5EF7-1A9D-4C43-A7C9-D2FA343A51ED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050770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2BF5EF7-1A9D-4C43-A7C9-D2FA343A51ED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050770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2BF5EF7-1A9D-4C43-A7C9-D2FA343A51ED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050770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6FF694-B1CE-4D8C-996B-122D67DE9F46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E753CFE1-D3BA-4ADA-AB10-93174858EFE7}" type="datetime1">
              <a:rPr lang="en-US" smtClean="0"/>
              <a:pPr/>
              <a:t>10/9/2012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4D3822BE-7040-4FA4-B7ED-103AB8D219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C9A7C-52CC-49A4-8D1C-4C046CE0C07C}" type="datetime1">
              <a:rPr lang="en-US" smtClean="0"/>
              <a:pPr/>
              <a:t>10/9/2012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822BE-7040-4FA4-B7ED-103AB8D219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6B7A6-C133-4273-AF67-F07863EEE015}" type="datetime1">
              <a:rPr lang="en-US" smtClean="0"/>
              <a:pPr/>
              <a:t>10/9/2012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822BE-7040-4FA4-B7ED-103AB8D219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059AC-EE3E-41D0-913E-A7951D25A101}" type="datetime1">
              <a:rPr lang="en-US" smtClean="0"/>
              <a:pPr/>
              <a:t>10/9/2012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822BE-7040-4FA4-B7ED-103AB8D219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6C34A-60BF-4FF2-8EBC-4AE7842A2E66}" type="datetime1">
              <a:rPr lang="en-US" smtClean="0"/>
              <a:pPr/>
              <a:t>10/9/2012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822BE-7040-4FA4-B7ED-103AB8D219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560B9-9369-4DA3-88A0-3354CABCEAE3}" type="datetime1">
              <a:rPr lang="en-US" smtClean="0"/>
              <a:pPr/>
              <a:t>10/9/2012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822BE-7040-4FA4-B7ED-103AB8D219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6374041-6181-4AF5-871C-677CD0B554B5}" type="datetime1">
              <a:rPr lang="en-US" smtClean="0"/>
              <a:pPr/>
              <a:t>10/9/2012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D3822BE-7040-4FA4-B7ED-103AB8D2195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15B4B818-14AC-4351-B937-93563F2D55EF}" type="datetime1">
              <a:rPr lang="en-US" smtClean="0"/>
              <a:pPr/>
              <a:t>10/9/2012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4D3822BE-7040-4FA4-B7ED-103AB8D219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73375-1D45-453B-9B0A-D6CDEADABE8D}" type="datetime1">
              <a:rPr lang="en-US" smtClean="0"/>
              <a:pPr/>
              <a:t>10/9/2012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822BE-7040-4FA4-B7ED-103AB8D219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F796E-8910-44CC-9511-427EAFA92A38}" type="datetime1">
              <a:rPr lang="en-US" smtClean="0"/>
              <a:pPr/>
              <a:t>10/9/2012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822BE-7040-4FA4-B7ED-103AB8D219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8DACF-1EA8-4D1A-9CB6-D6E170E7BADD}" type="datetime1">
              <a:rPr lang="en-US" smtClean="0"/>
              <a:pPr/>
              <a:t>10/9/2012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822BE-7040-4FA4-B7ED-103AB8D219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28800"/>
            <a:ext cx="8229600" cy="474573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8186736" y="6400800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D657B4A8-74B7-4E3C-8076-4E70EA76EC0C}" type="datetime1">
              <a:rPr lang="en-US" smtClean="0"/>
              <a:pPr/>
              <a:t>10/9/2012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0" y="6400800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4D3822BE-7040-4FA4-B7ED-103AB8D2195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349375"/>
            <a:ext cx="9144000" cy="1470025"/>
          </a:xfrm>
        </p:spPr>
        <p:txBody>
          <a:bodyPr/>
          <a:lstStyle/>
          <a:p>
            <a:pPr algn="ctr"/>
            <a:r>
              <a:rPr lang="en-US" dirty="0" smtClean="0"/>
              <a:t>Electronic Warrant Management</a:t>
            </a:r>
            <a:br>
              <a:rPr lang="en-US" dirty="0" smtClean="0"/>
            </a:br>
            <a:r>
              <a:rPr lang="en-US" dirty="0" smtClean="0"/>
              <a:t>Best Practices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976138"/>
            <a:ext cx="4800600" cy="1129262"/>
          </a:xfrm>
        </p:spPr>
        <p:txBody>
          <a:bodyPr>
            <a:normAutofit/>
          </a:bodyPr>
          <a:lstStyle/>
          <a:p>
            <a:r>
              <a:rPr lang="en-US" sz="2000" dirty="0" smtClean="0"/>
              <a:t>Mark Perbix, SEARCH</a:t>
            </a:r>
          </a:p>
          <a:p>
            <a:r>
              <a:rPr lang="en-US" sz="2000" dirty="0" smtClean="0"/>
              <a:t>Jim Douglas, SEARCH</a:t>
            </a:r>
          </a:p>
          <a:p>
            <a:r>
              <a:rPr lang="en-US" sz="2000" dirty="0" smtClean="0"/>
              <a:t>Jim Harris, NCSC</a:t>
            </a:r>
          </a:p>
          <a:p>
            <a:endParaRPr lang="en-US" sz="2000" dirty="0"/>
          </a:p>
        </p:txBody>
      </p:sp>
      <p:pic>
        <p:nvPicPr>
          <p:cNvPr id="4" name="Picture 3" descr="ncsac gold logo hi-r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5638800"/>
            <a:ext cx="1981200" cy="832104"/>
          </a:xfrm>
          <a:prstGeom prst="rect">
            <a:avLst/>
          </a:prstGeom>
        </p:spPr>
      </p:pic>
      <p:pic>
        <p:nvPicPr>
          <p:cNvPr id="5" name="Picture 4" descr="SEARCHlogo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239000" y="5159044"/>
            <a:ext cx="1219200" cy="139415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 Solutions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313068851"/>
              </p:ext>
            </p:extLst>
          </p:nvPr>
        </p:nvGraphicFramePr>
        <p:xfrm>
          <a:off x="457200" y="1920240"/>
          <a:ext cx="8229600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Information Sharing Component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Global Solution (Standard)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Description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Message Content (payload)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NIEM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Extensible Data Model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Messaging Architecture (messaging,</a:t>
                      </a:r>
                      <a:r>
                        <a:rPr lang="en-US" baseline="0" dirty="0" smtClean="0"/>
                        <a:t> security)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Global</a:t>
                      </a:r>
                      <a:r>
                        <a:rPr lang="en-US" baseline="0" dirty="0" smtClean="0"/>
                        <a:t> Reference Architecture (GRA)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Based on Service</a:t>
                      </a:r>
                      <a:r>
                        <a:rPr lang="en-US" baseline="0" dirty="0" smtClean="0"/>
                        <a:t> Oriented Architecture (SOA)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Federated Identity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Global Federated Identity and Privilege Management (GFIPM)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“Trust Fabric” between networks/systems.  Log in once access many based on user ‘profile’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Policy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Privacy</a:t>
                      </a:r>
                      <a:r>
                        <a:rPr lang="en-US" baseline="0" dirty="0" smtClean="0"/>
                        <a:t> Policy Technical Framework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Policy enforcement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546900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GRA Overview - Why the GRA…?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>
                <a:ea typeface="ＭＳ Ｐゴシック" charset="-128"/>
              </a:rPr>
              <a:t>The National Information Exchange Model (NIEM) provides a justice standard information model for message content.</a:t>
            </a:r>
          </a:p>
          <a:p>
            <a:r>
              <a:rPr lang="en-US" altLang="ja-JP" dirty="0" smtClean="0">
                <a:ea typeface="ＭＳ Ｐゴシック" charset="-128"/>
              </a:rPr>
              <a:t>NIEM does not address messaging, addressing, reliability, security, etc. required for sharing information between systems.</a:t>
            </a:r>
            <a:endParaRPr lang="en-US" altLang="ja-JP" dirty="0" smtClean="0"/>
          </a:p>
          <a:p>
            <a:endParaRPr lang="en-US" altLang="ja-JP" dirty="0" smtClean="0">
              <a:ea typeface="ＭＳ Ｐゴシック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822BE-7040-4FA4-B7ED-103AB8D2195C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 Overview - Why the GRA…?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•"/>
            </a:pPr>
            <a:r>
              <a:rPr lang="en-US" altLang="ja-JP" dirty="0" smtClean="0">
                <a:ea typeface="ＭＳ Ｐゴシック" charset="-128"/>
              </a:rPr>
              <a:t>In 2004, Global encouraged the national justice community to adopt Service-Oriented Architecture (SOA) as the standard approach to justice and public safety information sharing.  </a:t>
            </a:r>
          </a:p>
          <a:p>
            <a:pPr>
              <a:buFontTx/>
              <a:buChar char="•"/>
            </a:pPr>
            <a:r>
              <a:rPr lang="en-US" altLang="ja-JP" dirty="0" smtClean="0">
                <a:ea typeface="ＭＳ Ｐゴシック" charset="-128"/>
              </a:rPr>
              <a:t>The GRA is the culmination of </a:t>
            </a:r>
            <a:r>
              <a:rPr lang="en-US" altLang="ja-JP" dirty="0" err="1" smtClean="0">
                <a:ea typeface="ＭＳ Ｐゴシック" charset="-128"/>
              </a:rPr>
              <a:t>Global’s</a:t>
            </a:r>
            <a:r>
              <a:rPr lang="en-US" altLang="ja-JP" dirty="0" smtClean="0">
                <a:ea typeface="ＭＳ Ｐゴシック" charset="-128"/>
              </a:rPr>
              <a:t> efforts to follow through on this recommendation – by making it easier for state, local and tribal justice agencies to adopt SOA.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822BE-7040-4FA4-B7ED-103AB8D2195C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 Overview - Why the GRA…?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US" dirty="0" smtClean="0"/>
              <a:t>The GRA provides a complete information sharing solution based on open standards.</a:t>
            </a:r>
          </a:p>
          <a:p>
            <a:pPr marL="0" indent="0">
              <a:lnSpc>
                <a:spcPct val="90000"/>
              </a:lnSpc>
              <a:buFontTx/>
              <a:buNone/>
              <a:defRPr/>
            </a:pPr>
            <a:endParaRPr lang="en-US" dirty="0" smtClean="0"/>
          </a:p>
          <a:p>
            <a:pPr>
              <a:lnSpc>
                <a:spcPct val="90000"/>
              </a:lnSpc>
              <a:defRPr/>
            </a:pPr>
            <a:r>
              <a:rPr lang="en-US" dirty="0" smtClean="0"/>
              <a:t>The GRA provides the </a:t>
            </a:r>
            <a:r>
              <a:rPr lang="en-US" altLang="ja-JP" dirty="0" smtClean="0"/>
              <a:t>Framework, Profiles, Guidelines, Specifications and Examples for designing and implementing an information sharing solution based on Services (SOA).</a:t>
            </a:r>
          </a:p>
          <a:p>
            <a:pPr marL="0" indent="0">
              <a:lnSpc>
                <a:spcPct val="90000"/>
              </a:lnSpc>
              <a:buNone/>
              <a:defRPr/>
            </a:pPr>
            <a:endParaRPr lang="en-US" altLang="ja-JP" dirty="0" smtClean="0"/>
          </a:p>
          <a:p>
            <a:pPr lvl="1">
              <a:lnSpc>
                <a:spcPct val="90000"/>
              </a:lnSpc>
              <a:defRPr/>
            </a:pPr>
            <a:r>
              <a:rPr lang="en-US" altLang="ja-JP" i="1" dirty="0" smtClean="0"/>
              <a:t>No need to re-invent an information sharing architecture… Reuse the GRA as the basis for an enterprise Information Sharing Architecture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822BE-7040-4FA4-B7ED-103AB8D2195C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 Overview - Why the GRA…?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•"/>
            </a:pPr>
            <a:r>
              <a:rPr lang="en-US" altLang="ja-JP" dirty="0" smtClean="0">
                <a:ea typeface="ＭＳ Ｐゴシック" charset="-128"/>
              </a:rPr>
              <a:t>The Global Infrastructure/Standards Working Group (GISWG) has developed a </a:t>
            </a:r>
            <a:r>
              <a:rPr lang="en-US" altLang="ja-JP" i="1" u="sng" dirty="0" smtClean="0">
                <a:ea typeface="ＭＳ Ｐゴシック" charset="-128"/>
              </a:rPr>
              <a:t>Framework, Profiles and Guidelines</a:t>
            </a:r>
            <a:r>
              <a:rPr lang="en-US" altLang="ja-JP" dirty="0" smtClean="0">
                <a:ea typeface="ＭＳ Ｐゴシック" charset="-128"/>
              </a:rPr>
              <a:t> called the Global Reference Architecture (GRA)</a:t>
            </a:r>
          </a:p>
          <a:p>
            <a:pPr marL="0" indent="0">
              <a:buNone/>
            </a:pPr>
            <a:endParaRPr lang="en-US" altLang="ja-JP" dirty="0" smtClean="0">
              <a:ea typeface="ＭＳ Ｐゴシック" charset="-128"/>
            </a:endParaRPr>
          </a:p>
          <a:p>
            <a:pPr>
              <a:buFontTx/>
              <a:buChar char="•"/>
            </a:pPr>
            <a:r>
              <a:rPr lang="en-US" altLang="ja-JP" dirty="0" smtClean="0">
                <a:ea typeface="ＭＳ Ｐゴシック" charset="-128"/>
              </a:rPr>
              <a:t>The GRA provides guidance to the national justice and public safety communities on how to plan and design information sharing technology solutions based on a </a:t>
            </a:r>
            <a:r>
              <a:rPr lang="en-US" altLang="ja-JP" u="sng" dirty="0" smtClean="0">
                <a:ea typeface="ＭＳ Ｐゴシック" charset="-128"/>
              </a:rPr>
              <a:t>Service Oriented Architecture (SOA)</a:t>
            </a:r>
            <a:r>
              <a:rPr lang="en-US" altLang="ja-JP" dirty="0" smtClean="0">
                <a:ea typeface="ＭＳ Ｐゴシック" charset="-128"/>
              </a:rPr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822BE-7040-4FA4-B7ED-103AB8D2195C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 Overview - Why the GRA…?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Reference Architecture provides a proven template solution for an architecture.</a:t>
            </a:r>
          </a:p>
          <a:p>
            <a:r>
              <a:rPr lang="en-US" dirty="0" smtClean="0"/>
              <a:t>It also provides a common vocabulary with which to discuss implementations, often with the aim to stress commonality.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822BE-7040-4FA4-B7ED-103AB8D2195C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GRA Overview – Benefits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spcBef>
                <a:spcPts val="1200"/>
              </a:spcBef>
            </a:pPr>
            <a:r>
              <a:rPr lang="en-US" dirty="0" smtClean="0"/>
              <a:t>Allow utilizing services as enterprise assets and promote service reuse.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Increases interoperability between justice and non-justice agency systems.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Promotes leveraging legacy systems and results in reduction of information sharing cost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Facilitate service discoverability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Promote consistency which leads to agility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Facilitate incremental deployment which results in lower implementation risk</a:t>
            </a:r>
          </a:p>
          <a:p>
            <a:pPr>
              <a:spcBef>
                <a:spcPts val="1200"/>
              </a:spcBef>
            </a:pPr>
            <a:r>
              <a:rPr lang="en-US" b="1" dirty="0" smtClean="0"/>
              <a:t>GRA (SOA) is Business Driven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822BE-7040-4FA4-B7ED-103AB8D2195C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Services Task Team (STT)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•"/>
            </a:pPr>
            <a:r>
              <a:rPr lang="en-US" altLang="ja-JP" dirty="0" smtClean="0">
                <a:ea typeface="ＭＳ Ｐゴシック" charset="-128"/>
              </a:rPr>
              <a:t> In </a:t>
            </a:r>
            <a:r>
              <a:rPr lang="en-US" dirty="0" smtClean="0"/>
              <a:t>2009, to promote and facilitate JRA implementation the Services Task Team (STT) was established.  </a:t>
            </a:r>
          </a:p>
          <a:p>
            <a:pPr>
              <a:buFontTx/>
              <a:buChar char="•"/>
            </a:pPr>
            <a:r>
              <a:rPr lang="en-US" dirty="0" smtClean="0"/>
              <a:t> The STT is comprised of technical analysts and practitioner representatives from the Global Infrastructure and Standards Working Group (GISWG).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822BE-7040-4FA4-B7ED-103AB8D2195C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Services Task Team (STT)</a:t>
            </a:r>
            <a:br>
              <a:rPr lang="en-US" dirty="0" smtClean="0"/>
            </a:br>
            <a:r>
              <a:rPr lang="en-US" dirty="0" smtClean="0"/>
              <a:t>-Mission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>
                <a:ea typeface="ＭＳ Ｐゴシック" charset="-128"/>
              </a:rPr>
              <a:t> Develop </a:t>
            </a:r>
            <a:r>
              <a:rPr lang="en-US" altLang="ja-JP" i="1" u="sng" dirty="0" smtClean="0">
                <a:ea typeface="ＭＳ Ｐゴシック" charset="-128"/>
              </a:rPr>
              <a:t>Reference Service Specifications </a:t>
            </a:r>
            <a:r>
              <a:rPr lang="en-US" altLang="ja-JP" dirty="0" smtClean="0">
                <a:ea typeface="ＭＳ Ｐゴシック" charset="-128"/>
              </a:rPr>
              <a:t>for the justice community.</a:t>
            </a:r>
          </a:p>
          <a:p>
            <a:r>
              <a:rPr lang="en-US" altLang="ja-JP" dirty="0" smtClean="0">
                <a:ea typeface="ＭＳ Ｐゴシック" charset="-128"/>
              </a:rPr>
              <a:t>Assist the justice practitioner and technical analyst with developing their own Service Specifications.</a:t>
            </a:r>
          </a:p>
          <a:p>
            <a:r>
              <a:rPr lang="en-US" altLang="ja-JP" dirty="0" smtClean="0">
                <a:ea typeface="ＭＳ Ｐゴシック" charset="-128"/>
              </a:rPr>
              <a:t>Service Specification Review</a:t>
            </a:r>
          </a:p>
          <a:p>
            <a:r>
              <a:rPr lang="en-US" dirty="0" smtClean="0">
                <a:ea typeface="ＭＳ Ｐゴシック" charset="-128"/>
              </a:rPr>
              <a:t>Service Implementation Assist</a:t>
            </a:r>
            <a:r>
              <a:rPr lang="en-US" dirty="0" smtClean="0"/>
              <a:t>ance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822BE-7040-4FA4-B7ED-103AB8D2195C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 Specifications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i="1" u="sng" dirty="0" smtClean="0"/>
              <a:t>Service Specification</a:t>
            </a:r>
            <a:r>
              <a:rPr lang="en-US" dirty="0" smtClean="0"/>
              <a:t> can be considered a ‘blueprint’ for service implementation with the required (and optional) components for both business and technical analysts.</a:t>
            </a:r>
          </a:p>
          <a:p>
            <a:r>
              <a:rPr lang="en-US" dirty="0" smtClean="0"/>
              <a:t>The Service Specification provides all design (business and technical) requirements, functionality, standards and other information required to build the service.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822BE-7040-4FA4-B7ED-103AB8D2195C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ctr">
              <a:spcAft>
                <a:spcPts val="1200"/>
              </a:spcAft>
            </a:pPr>
            <a:r>
              <a:rPr lang="en-US" sz="4000" dirty="0" smtClean="0"/>
              <a:t>Why electronic warrants?</a:t>
            </a:r>
          </a:p>
          <a:p>
            <a:pPr fontAlgn="ctr">
              <a:spcAft>
                <a:spcPts val="1200"/>
              </a:spcAft>
            </a:pPr>
            <a:r>
              <a:rPr lang="en-US" sz="4000" dirty="0" smtClean="0"/>
              <a:t>Leveraging Standards</a:t>
            </a:r>
          </a:p>
          <a:p>
            <a:pPr fontAlgn="ctr">
              <a:spcAft>
                <a:spcPts val="1200"/>
              </a:spcAft>
            </a:pPr>
            <a:r>
              <a:rPr lang="en-US" sz="4000" dirty="0" smtClean="0"/>
              <a:t>Implementation Considerations</a:t>
            </a:r>
          </a:p>
          <a:p>
            <a:pPr fontAlgn="ctr">
              <a:spcAft>
                <a:spcPts val="1200"/>
              </a:spcAft>
            </a:pPr>
            <a:r>
              <a:rPr lang="en-US" sz="4000" dirty="0" smtClean="0"/>
              <a:t>Wrap-Up / Q&amp;A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4D3822BE-7040-4FA4-B7ED-103AB8D2195C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6858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Warrant Issue - Service Process Model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6800" y="1981200"/>
            <a:ext cx="6705599" cy="4766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2479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6858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Warrant Issue - Service Process Model (cont’d)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4400" y="1905000"/>
            <a:ext cx="72390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61865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6858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Warrant Issue - Service Process Model (cont’d)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8200" y="1905000"/>
            <a:ext cx="7391400" cy="4803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4128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6858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Warrant Issue - Service Process Model (cont’d)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3400" y="2209800"/>
            <a:ext cx="7237664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49872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0668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WDM Toolkit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8200" y="1447799"/>
            <a:ext cx="7467600" cy="5657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294201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Implementation Considerations</a:t>
            </a:r>
            <a:endParaRPr lang="en-US" sz="44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10000"/>
            <a:ext cx="7772400" cy="1066800"/>
          </a:xfrm>
        </p:spPr>
        <p:txBody>
          <a:bodyPr/>
          <a:lstStyle/>
          <a:p>
            <a:pPr algn="ctr"/>
            <a:r>
              <a:rPr lang="en-US" dirty="0" smtClean="0"/>
              <a:t>Challenges, Benefits and Best Practices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822BE-7040-4FA4-B7ED-103AB8D2195C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Policy Issues/Establish Governance </a:t>
            </a:r>
          </a:p>
          <a:p>
            <a:r>
              <a:rPr lang="en-US" dirty="0" smtClean="0"/>
              <a:t>Legal</a:t>
            </a:r>
          </a:p>
          <a:p>
            <a:pPr lvl="1"/>
            <a:r>
              <a:rPr lang="en-US" dirty="0" smtClean="0"/>
              <a:t>Signature requirements </a:t>
            </a:r>
          </a:p>
          <a:p>
            <a:pPr lvl="1"/>
            <a:r>
              <a:rPr lang="en-US" dirty="0" smtClean="0"/>
              <a:t>Overcoming paper-based rules </a:t>
            </a:r>
          </a:p>
          <a:p>
            <a:r>
              <a:rPr lang="en-US" dirty="0" smtClean="0"/>
              <a:t>Culture </a:t>
            </a:r>
          </a:p>
          <a:p>
            <a:pPr lvl="1"/>
            <a:r>
              <a:rPr lang="en-US" dirty="0" smtClean="0"/>
              <a:t>Courts need to recognize importance of LE data </a:t>
            </a:r>
          </a:p>
          <a:p>
            <a:pPr lvl="1"/>
            <a:r>
              <a:rPr lang="en-US" dirty="0" smtClean="0"/>
              <a:t>LE needs to rely on input by courts </a:t>
            </a:r>
          </a:p>
          <a:p>
            <a:pPr lvl="1"/>
            <a:r>
              <a:rPr lang="en-US" dirty="0" smtClean="0"/>
              <a:t>Local warrants systems may not be needed any longer/no longer the best source of data </a:t>
            </a:r>
          </a:p>
          <a:p>
            <a:r>
              <a:rPr lang="en-US" dirty="0" smtClean="0"/>
              <a:t>NCIC Requirements </a:t>
            </a:r>
          </a:p>
          <a:p>
            <a:pPr lvl="1"/>
            <a:r>
              <a:rPr lang="en-US" dirty="0" smtClean="0"/>
              <a:t>Warrant ownership </a:t>
            </a:r>
          </a:p>
          <a:p>
            <a:pPr lvl="1"/>
            <a:r>
              <a:rPr lang="en-US" dirty="0" smtClean="0"/>
              <a:t>Confirmation requirements </a:t>
            </a:r>
          </a:p>
          <a:p>
            <a:pPr lvl="1"/>
            <a:r>
              <a:rPr lang="en-US" dirty="0" smtClean="0"/>
              <a:t>Validation requirements </a:t>
            </a:r>
          </a:p>
          <a:p>
            <a:pPr lvl="1"/>
            <a:r>
              <a:rPr lang="en-US" dirty="0" smtClean="0"/>
              <a:t>Transportation/extradition instructions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822BE-7040-4FA4-B7ED-103AB8D2195C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Benefits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More warrants available to law enforcement </a:t>
            </a:r>
          </a:p>
          <a:p>
            <a:pPr lvl="1"/>
            <a:r>
              <a:rPr lang="en-US" dirty="0" smtClean="0"/>
              <a:t>Improves situational awareness </a:t>
            </a:r>
          </a:p>
          <a:p>
            <a:pPr lvl="1"/>
            <a:r>
              <a:rPr lang="en-US" dirty="0" smtClean="0"/>
              <a:t>Increases public safety </a:t>
            </a:r>
          </a:p>
          <a:p>
            <a:pPr lvl="1"/>
            <a:r>
              <a:rPr lang="en-US" dirty="0" smtClean="0"/>
              <a:t>Impacts on other systems and processes - NICS </a:t>
            </a:r>
          </a:p>
          <a:p>
            <a:r>
              <a:rPr lang="en-US" dirty="0" smtClean="0"/>
              <a:t>More accurate data - systems stay in synch </a:t>
            </a:r>
          </a:p>
          <a:p>
            <a:pPr lvl="1"/>
            <a:r>
              <a:rPr lang="en-US" dirty="0" smtClean="0"/>
              <a:t>Reduces risk of false arrest </a:t>
            </a:r>
          </a:p>
          <a:p>
            <a:r>
              <a:rPr lang="en-US" dirty="0" smtClean="0"/>
              <a:t>Timeliness - Data immediately available </a:t>
            </a:r>
          </a:p>
          <a:p>
            <a:r>
              <a:rPr lang="en-US" dirty="0" smtClean="0"/>
              <a:t>May be made available on mobile platforms (KY) </a:t>
            </a:r>
          </a:p>
          <a:p>
            <a:r>
              <a:rPr lang="en-US" dirty="0" smtClean="0"/>
              <a:t>Allows LE to organize outstanding warrants (round-ups) (KY)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822BE-7040-4FA4-B7ED-103AB8D2195C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Best Practices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Engage all stakeholders so all understand entire process/all requirements </a:t>
            </a:r>
          </a:p>
          <a:p>
            <a:r>
              <a:rPr lang="en-US" dirty="0" smtClean="0"/>
              <a:t>Establish collaborative governance </a:t>
            </a:r>
          </a:p>
          <a:p>
            <a:r>
              <a:rPr lang="en-US" dirty="0" smtClean="0"/>
              <a:t>Maintain effective communication </a:t>
            </a:r>
          </a:p>
          <a:p>
            <a:r>
              <a:rPr lang="en-US" dirty="0" smtClean="0"/>
              <a:t>Document procedures/provide training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822BE-7040-4FA4-B7ED-103AB8D2195C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Q &amp; A</a:t>
            </a:r>
            <a:endParaRPr lang="en-US" sz="44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822BE-7040-4FA4-B7ED-103AB8D2195C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Electronic Warrants?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Safety </a:t>
            </a:r>
            <a:r>
              <a:rPr lang="en-US" dirty="0" smtClean="0"/>
              <a:t>Issues</a:t>
            </a:r>
          </a:p>
          <a:p>
            <a:pPr lvl="1"/>
            <a:r>
              <a:rPr lang="en-US" dirty="0" smtClean="0"/>
              <a:t>Law enforcement encounters</a:t>
            </a:r>
          </a:p>
          <a:p>
            <a:pPr lvl="1"/>
            <a:r>
              <a:rPr lang="en-US" dirty="0" smtClean="0"/>
              <a:t>Purchase of firearms </a:t>
            </a:r>
            <a:endParaRPr lang="en-US" dirty="0" smtClean="0"/>
          </a:p>
          <a:p>
            <a:r>
              <a:rPr lang="en-US" dirty="0" smtClean="0"/>
              <a:t>Inconsistencies</a:t>
            </a:r>
          </a:p>
          <a:p>
            <a:pPr lvl="1"/>
            <a:r>
              <a:rPr lang="en-US" dirty="0" smtClean="0"/>
              <a:t>Not all warrants entered into repositories </a:t>
            </a:r>
          </a:p>
          <a:p>
            <a:pPr lvl="1"/>
            <a:r>
              <a:rPr lang="en-US" dirty="0" smtClean="0"/>
              <a:t>Policies relating to extradition</a:t>
            </a:r>
          </a:p>
          <a:p>
            <a:r>
              <a:rPr lang="en-US" dirty="0" smtClean="0"/>
              <a:t>Operational Impact</a:t>
            </a:r>
          </a:p>
          <a:p>
            <a:pPr lvl="1"/>
            <a:r>
              <a:rPr lang="en-US" dirty="0" smtClean="0"/>
              <a:t>Timing</a:t>
            </a:r>
          </a:p>
          <a:p>
            <a:pPr lvl="1"/>
            <a:r>
              <a:rPr lang="en-US" dirty="0" smtClean="0"/>
              <a:t>Resources</a:t>
            </a:r>
          </a:p>
          <a:p>
            <a:pPr lvl="1"/>
            <a:r>
              <a:rPr lang="en-US" dirty="0" smtClean="0"/>
              <a:t>Coordination</a:t>
            </a:r>
            <a:endParaRPr lang="en-US" dirty="0" smtClean="0"/>
          </a:p>
          <a:p>
            <a:r>
              <a:rPr lang="en-US" dirty="0" smtClean="0"/>
              <a:t>Costs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4D3822BE-7040-4FA4-B7ED-103AB8D2195C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BJA Warrants &amp; Dispositions Project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NCSC/SEARCH </a:t>
            </a:r>
            <a:r>
              <a:rPr lang="en-US" dirty="0" smtClean="0"/>
              <a:t>Partnership</a:t>
            </a:r>
          </a:p>
          <a:p>
            <a:r>
              <a:rPr lang="en-US" dirty="0" smtClean="0"/>
              <a:t>Includes State Pilot </a:t>
            </a:r>
            <a:r>
              <a:rPr lang="en-US" dirty="0" smtClean="0"/>
              <a:t>Projects</a:t>
            </a:r>
          </a:p>
          <a:p>
            <a:pPr lvl="1"/>
            <a:r>
              <a:rPr lang="en-US" dirty="0" smtClean="0"/>
              <a:t>Nine different states</a:t>
            </a:r>
          </a:p>
          <a:p>
            <a:pPr lvl="1"/>
            <a:r>
              <a:rPr lang="en-US" dirty="0" smtClean="0"/>
              <a:t>Some local implementations</a:t>
            </a:r>
            <a:endParaRPr lang="en-US" dirty="0" smtClean="0"/>
          </a:p>
          <a:p>
            <a:r>
              <a:rPr lang="en-US" dirty="0" smtClean="0"/>
              <a:t>Document Best/Proven Practices</a:t>
            </a:r>
          </a:p>
          <a:p>
            <a:r>
              <a:rPr lang="en-US" dirty="0" smtClean="0"/>
              <a:t>Identify and Develop Relevant Standards</a:t>
            </a:r>
          </a:p>
          <a:p>
            <a:r>
              <a:rPr lang="en-US" dirty="0" smtClean="0"/>
              <a:t>Toolkit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4D3822BE-7040-4FA4-B7ED-103AB8D2195C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069848"/>
          </a:xfrm>
        </p:spPr>
        <p:txBody>
          <a:bodyPr>
            <a:normAutofit/>
          </a:bodyPr>
          <a:lstStyle/>
          <a:p>
            <a:r>
              <a:rPr lang="en-US" dirty="0" smtClean="0"/>
              <a:t>Typical </a:t>
            </a:r>
            <a:r>
              <a:rPr lang="en-US" dirty="0" smtClean="0"/>
              <a:t>Create Warrant Process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822BE-7040-4FA4-B7ED-103AB8D2195C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541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514600"/>
            <a:ext cx="7987599" cy="267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Leveraging Standards</a:t>
            </a:r>
            <a:endParaRPr lang="en-US" sz="44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10000"/>
            <a:ext cx="7772400" cy="1066800"/>
          </a:xfrm>
        </p:spPr>
        <p:txBody>
          <a:bodyPr/>
          <a:lstStyle/>
          <a:p>
            <a:pPr algn="ctr"/>
            <a:r>
              <a:rPr lang="en-US" dirty="0" smtClean="0"/>
              <a:t>The Global Information Sharing Initiative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822BE-7040-4FA4-B7ED-103AB8D2195C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68580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3200" dirty="0" smtClean="0"/>
              <a:t>The Problem: Silos of Information with no information sharing standards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108948"/>
            <a:ext cx="7620000" cy="1371600"/>
          </a:xfrm>
        </p:spPr>
        <p:txBody>
          <a:bodyPr>
            <a:normAutofit fontScale="85000" lnSpcReduction="20000"/>
          </a:bodyPr>
          <a:lstStyle/>
          <a:p>
            <a:pPr marL="0" indent="0" eaLnBrk="1" hangingPunct="1">
              <a:buFontTx/>
              <a:buNone/>
            </a:pPr>
            <a:r>
              <a:rPr lang="en-US" dirty="0"/>
              <a:t>Existing systems are mostly custom built, use custom means for integration, and exemplify stand-alone “silos” of data which make it </a:t>
            </a:r>
            <a:r>
              <a:rPr lang="en-US" b="1" dirty="0">
                <a:solidFill>
                  <a:schemeClr val="accent2"/>
                </a:solidFill>
              </a:rPr>
              <a:t>costly</a:t>
            </a:r>
            <a:r>
              <a:rPr lang="en-US" dirty="0"/>
              <a:t> </a:t>
            </a:r>
            <a:r>
              <a:rPr lang="en-US" dirty="0" smtClean="0"/>
              <a:t>and inefficient for </a:t>
            </a:r>
            <a:r>
              <a:rPr lang="en-US" dirty="0"/>
              <a:t>sharing information. </a:t>
            </a:r>
          </a:p>
          <a:p>
            <a:pPr marL="0" indent="0">
              <a:buNone/>
            </a:pPr>
            <a:endParaRPr lang="en-US" altLang="ja-JP" dirty="0">
              <a:ea typeface="ＭＳ Ｐゴシック" charset="-128"/>
            </a:endParaRPr>
          </a:p>
          <a:p>
            <a:pPr>
              <a:buNone/>
              <a:defRPr/>
            </a:pPr>
            <a:endParaRPr lang="en-US" dirty="0" smtClean="0"/>
          </a:p>
          <a:p>
            <a:pPr>
              <a:buFont typeface="Arial" charset="0"/>
              <a:buNone/>
              <a:defRPr/>
            </a:pPr>
            <a:endParaRPr lang="en-US" b="1" dirty="0" smtClean="0"/>
          </a:p>
          <a:p>
            <a:pPr indent="0">
              <a:buFont typeface="Arial" charset="0"/>
              <a:buNone/>
              <a:defRPr/>
            </a:pPr>
            <a:endParaRPr lang="en-US" dirty="0"/>
          </a:p>
          <a:p>
            <a:pPr indent="0">
              <a:buFont typeface="Arial" charset="0"/>
              <a:buNone/>
              <a:defRPr/>
            </a:pPr>
            <a:endParaRPr lang="en-US" dirty="0" smtClean="0"/>
          </a:p>
          <a:p>
            <a:pPr indent="0">
              <a:buFont typeface="Arial" charset="0"/>
              <a:buNone/>
              <a:defRPr/>
            </a:pPr>
            <a:endParaRPr lang="en-US" dirty="0"/>
          </a:p>
          <a:p>
            <a:pPr indent="0">
              <a:buFont typeface="Arial" charset="0"/>
              <a:buNone/>
              <a:defRPr/>
            </a:pPr>
            <a:endParaRPr lang="en-US" dirty="0" smtClean="0"/>
          </a:p>
          <a:p>
            <a:pPr>
              <a:defRPr/>
            </a:pPr>
            <a:endParaRPr lang="en-US" dirty="0"/>
          </a:p>
        </p:txBody>
      </p:sp>
      <p:pic>
        <p:nvPicPr>
          <p:cNvPr id="6" name="Picture 2" descr="JusticeInformationIntegrationSilo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3480548"/>
            <a:ext cx="7105353" cy="2539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269292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6872243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dirty="0" smtClean="0"/>
              <a:t>The Solution: Information Sharing Standards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057401"/>
            <a:ext cx="7620000" cy="838199"/>
          </a:xfrm>
        </p:spPr>
        <p:txBody>
          <a:bodyPr>
            <a:normAutofit fontScale="92500" lnSpcReduction="10000"/>
          </a:bodyPr>
          <a:lstStyle/>
          <a:p>
            <a:pPr marL="0" indent="0" eaLnBrk="1" hangingPunct="1">
              <a:buFontTx/>
              <a:buNone/>
            </a:pPr>
            <a:r>
              <a:rPr lang="en-US" dirty="0"/>
              <a:t>Existing systems are mostly custom built, use custom means for </a:t>
            </a:r>
            <a:r>
              <a:rPr lang="en-US" dirty="0" smtClean="0"/>
              <a:t>integration</a:t>
            </a:r>
            <a:r>
              <a:rPr lang="en-US" dirty="0"/>
              <a:t> </a:t>
            </a:r>
            <a:r>
              <a:rPr lang="en-US" dirty="0" smtClean="0"/>
              <a:t>(non-standard).</a:t>
            </a:r>
            <a:endParaRPr lang="en-US" dirty="0"/>
          </a:p>
          <a:p>
            <a:pPr marL="0" indent="0">
              <a:buNone/>
            </a:pPr>
            <a:endParaRPr lang="en-US" altLang="ja-JP" dirty="0">
              <a:ea typeface="ＭＳ Ｐゴシック" charset="-128"/>
            </a:endParaRPr>
          </a:p>
          <a:p>
            <a:pPr>
              <a:buNone/>
              <a:defRPr/>
            </a:pPr>
            <a:endParaRPr lang="en-US" dirty="0" smtClean="0"/>
          </a:p>
          <a:p>
            <a:pPr>
              <a:buFont typeface="Arial" charset="0"/>
              <a:buNone/>
              <a:defRPr/>
            </a:pPr>
            <a:endParaRPr lang="en-US" b="1" dirty="0" smtClean="0"/>
          </a:p>
          <a:p>
            <a:pPr indent="0">
              <a:buFont typeface="Arial" charset="0"/>
              <a:buNone/>
              <a:defRPr/>
            </a:pPr>
            <a:endParaRPr lang="en-US" dirty="0"/>
          </a:p>
          <a:p>
            <a:pPr indent="0">
              <a:buFont typeface="Arial" charset="0"/>
              <a:buNone/>
              <a:defRPr/>
            </a:pPr>
            <a:endParaRPr lang="en-US" dirty="0" smtClean="0"/>
          </a:p>
          <a:p>
            <a:pPr indent="0">
              <a:buFont typeface="Arial" charset="0"/>
              <a:buNone/>
              <a:defRPr/>
            </a:pPr>
            <a:endParaRPr lang="en-US" dirty="0"/>
          </a:p>
          <a:p>
            <a:pPr indent="0">
              <a:buFont typeface="Arial" charset="0"/>
              <a:buNone/>
              <a:defRPr/>
            </a:pPr>
            <a:endParaRPr lang="en-US" dirty="0" smtClean="0"/>
          </a:p>
          <a:p>
            <a:pPr>
              <a:defRPr/>
            </a:pPr>
            <a:endParaRPr lang="en-US" dirty="0"/>
          </a:p>
        </p:txBody>
      </p:sp>
      <p:grpSp>
        <p:nvGrpSpPr>
          <p:cNvPr id="2" name="Group 6"/>
          <p:cNvGrpSpPr/>
          <p:nvPr/>
        </p:nvGrpSpPr>
        <p:grpSpPr>
          <a:xfrm>
            <a:off x="949098" y="2948940"/>
            <a:ext cx="7585302" cy="3451860"/>
            <a:chOff x="523875" y="2562225"/>
            <a:chExt cx="7315200" cy="3108960"/>
          </a:xfrm>
        </p:grpSpPr>
        <p:sp>
          <p:nvSpPr>
            <p:cNvPr id="8" name="Oval 7"/>
            <p:cNvSpPr/>
            <p:nvPr/>
          </p:nvSpPr>
          <p:spPr bwMode="auto">
            <a:xfrm>
              <a:off x="5629274" y="3514725"/>
              <a:ext cx="1438275" cy="1057275"/>
            </a:xfrm>
            <a:prstGeom prst="ellipse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endParaRPr>
            </a:p>
          </p:txBody>
        </p:sp>
        <p:sp>
          <p:nvSpPr>
            <p:cNvPr id="9" name="Oval 8"/>
            <p:cNvSpPr/>
            <p:nvPr/>
          </p:nvSpPr>
          <p:spPr bwMode="auto">
            <a:xfrm>
              <a:off x="5629275" y="3705225"/>
              <a:ext cx="1047750" cy="714375"/>
            </a:xfrm>
            <a:prstGeom prst="ellipse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endParaRPr>
            </a:p>
          </p:txBody>
        </p:sp>
        <p:pic>
          <p:nvPicPr>
            <p:cNvPr id="10" name="Picture 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3875" y="2619375"/>
              <a:ext cx="390525" cy="5467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1" name="Picture 1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3400" y="3267075"/>
              <a:ext cx="390525" cy="5467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2" name="Picture 1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61975" y="3886200"/>
              <a:ext cx="390525" cy="5467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3" name="Picture 1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71500" y="4514850"/>
              <a:ext cx="390525" cy="5467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4" name="Picture 1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90550" y="5124450"/>
              <a:ext cx="390525" cy="5467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5" name="Picture 1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09900" y="2600325"/>
              <a:ext cx="390525" cy="5467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6" name="Picture 1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19425" y="3248025"/>
              <a:ext cx="390525" cy="5467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7" name="Picture 1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48000" y="3867150"/>
              <a:ext cx="390525" cy="5467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8" name="Picture 1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57525" y="4495800"/>
              <a:ext cx="390525" cy="5467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9" name="Picture 1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76575" y="5105400"/>
              <a:ext cx="390525" cy="5467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" name="Picture 1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895850" y="2581275"/>
              <a:ext cx="390525" cy="5467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1" name="Picture 2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05375" y="3228975"/>
              <a:ext cx="390525" cy="5467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2" name="Picture 2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33950" y="3848100"/>
              <a:ext cx="390525" cy="5467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3" name="Picture 2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43475" y="4476750"/>
              <a:ext cx="390525" cy="5467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2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62525" y="5086350"/>
              <a:ext cx="390525" cy="5467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5" name="Picture 2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81875" y="2562225"/>
              <a:ext cx="390525" cy="5467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6" name="Picture 2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1400" y="3209925"/>
              <a:ext cx="390525" cy="5467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7" name="Picture 2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19975" y="3829050"/>
              <a:ext cx="390525" cy="5467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8" name="Picture 2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00" y="4457700"/>
              <a:ext cx="390525" cy="5467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9" name="Picture 2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48550" y="5067300"/>
              <a:ext cx="390525" cy="5467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30" name="Straight Connector 29"/>
            <p:cNvCxnSpPr/>
            <p:nvPr/>
          </p:nvCxnSpPr>
          <p:spPr bwMode="auto">
            <a:xfrm>
              <a:off x="1019175" y="2876550"/>
              <a:ext cx="1876425" cy="1588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hlink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1" name="Straight Connector 30"/>
            <p:cNvCxnSpPr/>
            <p:nvPr/>
          </p:nvCxnSpPr>
          <p:spPr bwMode="auto">
            <a:xfrm>
              <a:off x="1028700" y="2876550"/>
              <a:ext cx="1876425" cy="71437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hlink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2" name="Straight Connector 31"/>
            <p:cNvCxnSpPr/>
            <p:nvPr/>
          </p:nvCxnSpPr>
          <p:spPr bwMode="auto">
            <a:xfrm>
              <a:off x="1038225" y="2867025"/>
              <a:ext cx="1895475" cy="128587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hlink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3" name="Straight Connector 32"/>
            <p:cNvCxnSpPr/>
            <p:nvPr/>
          </p:nvCxnSpPr>
          <p:spPr bwMode="auto">
            <a:xfrm>
              <a:off x="1047750" y="2867025"/>
              <a:ext cx="1933575" cy="192405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hlink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4" name="Straight Connector 33"/>
            <p:cNvCxnSpPr/>
            <p:nvPr/>
          </p:nvCxnSpPr>
          <p:spPr bwMode="auto">
            <a:xfrm rot="16200000" flipH="1">
              <a:off x="747713" y="3205162"/>
              <a:ext cx="2505079" cy="1885952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hlink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5" name="Straight Connector 34"/>
            <p:cNvCxnSpPr/>
            <p:nvPr/>
          </p:nvCxnSpPr>
          <p:spPr bwMode="auto">
            <a:xfrm flipV="1">
              <a:off x="1076325" y="2886075"/>
              <a:ext cx="1790700" cy="6191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hlink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6" name="Straight Connector 35"/>
            <p:cNvCxnSpPr/>
            <p:nvPr/>
          </p:nvCxnSpPr>
          <p:spPr bwMode="auto">
            <a:xfrm>
              <a:off x="1095375" y="3476625"/>
              <a:ext cx="1790700" cy="10477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hlink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7" name="Straight Connector 36"/>
            <p:cNvCxnSpPr/>
            <p:nvPr/>
          </p:nvCxnSpPr>
          <p:spPr bwMode="auto">
            <a:xfrm>
              <a:off x="1133475" y="3505200"/>
              <a:ext cx="1762125" cy="6191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hlink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8" name="Straight Connector 37"/>
            <p:cNvCxnSpPr/>
            <p:nvPr/>
          </p:nvCxnSpPr>
          <p:spPr bwMode="auto">
            <a:xfrm>
              <a:off x="1095375" y="3476625"/>
              <a:ext cx="1876425" cy="13049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hlink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9" name="Straight Connector 38"/>
            <p:cNvCxnSpPr/>
            <p:nvPr/>
          </p:nvCxnSpPr>
          <p:spPr bwMode="auto">
            <a:xfrm rot="16200000" flipH="1">
              <a:off x="1085850" y="3533775"/>
              <a:ext cx="1905000" cy="184785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hlink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0" name="Straight Connector 39"/>
            <p:cNvCxnSpPr/>
            <p:nvPr/>
          </p:nvCxnSpPr>
          <p:spPr bwMode="auto">
            <a:xfrm flipV="1">
              <a:off x="1076325" y="2895600"/>
              <a:ext cx="1819275" cy="121920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hlink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1" name="Straight Connector 40"/>
            <p:cNvCxnSpPr/>
            <p:nvPr/>
          </p:nvCxnSpPr>
          <p:spPr bwMode="auto">
            <a:xfrm flipV="1">
              <a:off x="1066800" y="3590925"/>
              <a:ext cx="1838325" cy="533401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hlink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2" name="Straight Connector 41"/>
            <p:cNvCxnSpPr/>
            <p:nvPr/>
          </p:nvCxnSpPr>
          <p:spPr bwMode="auto">
            <a:xfrm>
              <a:off x="1066800" y="4124326"/>
              <a:ext cx="1857375" cy="19049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hlink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3" name="Straight Connector 42"/>
            <p:cNvCxnSpPr/>
            <p:nvPr/>
          </p:nvCxnSpPr>
          <p:spPr bwMode="auto">
            <a:xfrm>
              <a:off x="1114425" y="4105276"/>
              <a:ext cx="1838325" cy="676274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hlink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4" name="Straight Connector 43"/>
            <p:cNvCxnSpPr/>
            <p:nvPr/>
          </p:nvCxnSpPr>
          <p:spPr bwMode="auto">
            <a:xfrm>
              <a:off x="1095375" y="4133850"/>
              <a:ext cx="1838325" cy="125730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hlink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5" name="Straight Connector 44"/>
            <p:cNvCxnSpPr/>
            <p:nvPr/>
          </p:nvCxnSpPr>
          <p:spPr bwMode="auto">
            <a:xfrm rot="5400000" flipH="1" flipV="1">
              <a:off x="1066799" y="2952751"/>
              <a:ext cx="1819276" cy="178117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hlink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6" name="Straight Connector 45"/>
            <p:cNvCxnSpPr/>
            <p:nvPr/>
          </p:nvCxnSpPr>
          <p:spPr bwMode="auto">
            <a:xfrm flipV="1">
              <a:off x="1095375" y="3600450"/>
              <a:ext cx="1781175" cy="1171576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hlink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7" name="Straight Connector 46"/>
            <p:cNvCxnSpPr/>
            <p:nvPr/>
          </p:nvCxnSpPr>
          <p:spPr bwMode="auto">
            <a:xfrm flipV="1">
              <a:off x="1114425" y="4152900"/>
              <a:ext cx="1781175" cy="60960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hlink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8" name="Straight Connector 47"/>
            <p:cNvCxnSpPr/>
            <p:nvPr/>
          </p:nvCxnSpPr>
          <p:spPr bwMode="auto">
            <a:xfrm>
              <a:off x="1104900" y="4724400"/>
              <a:ext cx="1876425" cy="67627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hlink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9" name="Straight Connector 48"/>
            <p:cNvCxnSpPr/>
            <p:nvPr/>
          </p:nvCxnSpPr>
          <p:spPr bwMode="auto">
            <a:xfrm>
              <a:off x="1104900" y="4772026"/>
              <a:ext cx="1838325" cy="9524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hlink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0" name="Straight Connector 49"/>
            <p:cNvCxnSpPr/>
            <p:nvPr/>
          </p:nvCxnSpPr>
          <p:spPr bwMode="auto">
            <a:xfrm rot="5400000" flipH="1" flipV="1">
              <a:off x="781054" y="3276600"/>
              <a:ext cx="2466974" cy="1743076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hlink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1" name="Straight Connector 50"/>
            <p:cNvCxnSpPr/>
            <p:nvPr/>
          </p:nvCxnSpPr>
          <p:spPr bwMode="auto">
            <a:xfrm rot="5400000" flipH="1" flipV="1">
              <a:off x="1109665" y="3662362"/>
              <a:ext cx="1790699" cy="1724028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hlink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2" name="Straight Connector 51"/>
            <p:cNvCxnSpPr/>
            <p:nvPr/>
          </p:nvCxnSpPr>
          <p:spPr bwMode="auto">
            <a:xfrm flipV="1">
              <a:off x="1133475" y="4152900"/>
              <a:ext cx="1781178" cy="12668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hlink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3" name="Straight Connector 52"/>
            <p:cNvCxnSpPr/>
            <p:nvPr/>
          </p:nvCxnSpPr>
          <p:spPr bwMode="auto">
            <a:xfrm flipV="1">
              <a:off x="1114425" y="4781550"/>
              <a:ext cx="1800225" cy="6572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hlink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4" name="Straight Connector 53"/>
            <p:cNvCxnSpPr/>
            <p:nvPr/>
          </p:nvCxnSpPr>
          <p:spPr bwMode="auto">
            <a:xfrm flipV="1">
              <a:off x="1133475" y="5381625"/>
              <a:ext cx="1781175" cy="2857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hlink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5" name="Oval 54"/>
            <p:cNvSpPr/>
            <p:nvPr/>
          </p:nvSpPr>
          <p:spPr bwMode="auto">
            <a:xfrm>
              <a:off x="5638800" y="3857624"/>
              <a:ext cx="647700" cy="419101"/>
            </a:xfrm>
            <a:prstGeom prst="ellipse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6214121" y="3943350"/>
              <a:ext cx="47000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/>
                <a:t>GRA</a:t>
              </a:r>
              <a:endParaRPr lang="en-US" sz="1000" b="1" dirty="0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5675204" y="3952875"/>
              <a:ext cx="50526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/>
                <a:t>NIEM</a:t>
              </a:r>
              <a:endParaRPr lang="en-US" sz="1000" b="1" dirty="0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6686550" y="3914775"/>
              <a:ext cx="31290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/>
                <a:t>…</a:t>
              </a:r>
              <a:endParaRPr lang="en-US" sz="1000" b="1" dirty="0"/>
            </a:p>
          </p:txBody>
        </p:sp>
        <p:cxnSp>
          <p:nvCxnSpPr>
            <p:cNvPr id="59" name="Straight Connector 58"/>
            <p:cNvCxnSpPr/>
            <p:nvPr/>
          </p:nvCxnSpPr>
          <p:spPr bwMode="auto">
            <a:xfrm rot="16200000" flipH="1">
              <a:off x="5367338" y="2871787"/>
              <a:ext cx="638175" cy="59055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hlink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0" name="Straight Connector 59"/>
            <p:cNvCxnSpPr/>
            <p:nvPr/>
          </p:nvCxnSpPr>
          <p:spPr bwMode="auto">
            <a:xfrm rot="5400000">
              <a:off x="6719890" y="2986085"/>
              <a:ext cx="619126" cy="40005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hlink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5353053" y="3476628"/>
              <a:ext cx="371472" cy="180972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hlink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2" name="Straight Connector 61"/>
            <p:cNvCxnSpPr/>
            <p:nvPr/>
          </p:nvCxnSpPr>
          <p:spPr bwMode="auto">
            <a:xfrm rot="10800000" flipV="1">
              <a:off x="7048501" y="3514724"/>
              <a:ext cx="228603" cy="21907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hlink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3" name="Straight Connector 62"/>
            <p:cNvCxnSpPr/>
            <p:nvPr/>
          </p:nvCxnSpPr>
          <p:spPr bwMode="auto">
            <a:xfrm flipV="1">
              <a:off x="5400678" y="4076700"/>
              <a:ext cx="133347" cy="3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hlink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4" name="Straight Connector 63"/>
            <p:cNvCxnSpPr/>
            <p:nvPr/>
          </p:nvCxnSpPr>
          <p:spPr bwMode="auto">
            <a:xfrm rot="10800000" flipV="1">
              <a:off x="7134226" y="4124330"/>
              <a:ext cx="190505" cy="952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hlink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5" name="Straight Connector 64"/>
            <p:cNvCxnSpPr/>
            <p:nvPr/>
          </p:nvCxnSpPr>
          <p:spPr bwMode="auto">
            <a:xfrm rot="5400000" flipH="1" flipV="1">
              <a:off x="5419724" y="4676780"/>
              <a:ext cx="647705" cy="571497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hlink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6" name="Straight Connector 65"/>
            <p:cNvCxnSpPr/>
            <p:nvPr/>
          </p:nvCxnSpPr>
          <p:spPr bwMode="auto">
            <a:xfrm rot="16200000" flipH="1">
              <a:off x="6724654" y="4705352"/>
              <a:ext cx="695324" cy="561976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hlink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7" name="Straight Connector 66"/>
            <p:cNvCxnSpPr/>
            <p:nvPr/>
          </p:nvCxnSpPr>
          <p:spPr bwMode="auto">
            <a:xfrm flipV="1">
              <a:off x="5476878" y="4486275"/>
              <a:ext cx="285747" cy="171456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hlink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6981825" y="4467225"/>
              <a:ext cx="361953" cy="266703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hlink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9" name="AutoShape 23"/>
            <p:cNvSpPr>
              <a:spLocks noChangeArrowheads="1"/>
            </p:cNvSpPr>
            <p:nvPr/>
          </p:nvSpPr>
          <p:spPr bwMode="auto">
            <a:xfrm flipV="1">
              <a:off x="3667025" y="4053119"/>
              <a:ext cx="1076425" cy="166456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747240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6862763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dirty="0" smtClean="0"/>
              <a:t>Global Information Sharing Initiative</a:t>
            </a:r>
            <a:endParaRPr lang="en-US" sz="3200" dirty="0"/>
          </a:p>
        </p:txBody>
      </p:sp>
      <p:pic>
        <p:nvPicPr>
          <p:cNvPr id="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2674" y="4405315"/>
            <a:ext cx="490537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82199" y="3824290"/>
            <a:ext cx="531043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3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4074" y="3924302"/>
            <a:ext cx="198967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2312" y="4172905"/>
            <a:ext cx="465363" cy="651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5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63124" y="4572002"/>
            <a:ext cx="198967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7" name="Straight Arrow Connector 76"/>
          <p:cNvCxnSpPr/>
          <p:nvPr/>
        </p:nvCxnSpPr>
        <p:spPr bwMode="auto">
          <a:xfrm>
            <a:off x="1863211" y="4224339"/>
            <a:ext cx="369068" cy="138112"/>
          </a:xfrm>
          <a:prstGeom prst="straightConnector1">
            <a:avLst/>
          </a:prstGeom>
          <a:solidFill>
            <a:schemeClr val="accent1"/>
          </a:solidFill>
          <a:ln w="412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8" name="Straight Arrow Connector 77"/>
          <p:cNvCxnSpPr/>
          <p:nvPr/>
        </p:nvCxnSpPr>
        <p:spPr bwMode="auto">
          <a:xfrm flipV="1">
            <a:off x="1921565" y="4667252"/>
            <a:ext cx="352425" cy="114300"/>
          </a:xfrm>
          <a:prstGeom prst="straightConnector1">
            <a:avLst/>
          </a:prstGeom>
          <a:solidFill>
            <a:schemeClr val="accent1"/>
          </a:solidFill>
          <a:ln w="412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8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8511" y="2088356"/>
            <a:ext cx="490537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09829" y="2024540"/>
            <a:ext cx="214312" cy="392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82814" y="2083593"/>
            <a:ext cx="198967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5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14893" y="1898579"/>
            <a:ext cx="198967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95142" y="2418672"/>
            <a:ext cx="527760" cy="738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3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45927" y="5569745"/>
            <a:ext cx="484753" cy="678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95" name="Straight Arrow Connector 94"/>
          <p:cNvCxnSpPr/>
          <p:nvPr/>
        </p:nvCxnSpPr>
        <p:spPr bwMode="auto">
          <a:xfrm>
            <a:off x="2786966" y="2386012"/>
            <a:ext cx="308176" cy="123825"/>
          </a:xfrm>
          <a:prstGeom prst="straightConnector1">
            <a:avLst/>
          </a:prstGeom>
          <a:solidFill>
            <a:schemeClr val="accent1"/>
          </a:solidFill>
          <a:ln w="412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6" name="Straight Arrow Connector 95"/>
          <p:cNvCxnSpPr>
            <a:stCxn id="82" idx="2"/>
            <a:endCxn id="54" idx="0"/>
          </p:cNvCxnSpPr>
          <p:nvPr/>
        </p:nvCxnSpPr>
        <p:spPr bwMode="auto">
          <a:xfrm flipH="1">
            <a:off x="5859835" y="2416574"/>
            <a:ext cx="57150" cy="421118"/>
          </a:xfrm>
          <a:prstGeom prst="straightConnector1">
            <a:avLst/>
          </a:prstGeom>
          <a:solidFill>
            <a:schemeClr val="accent1"/>
          </a:solidFill>
          <a:ln w="412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00" name="Straight Arrow Connector 99"/>
          <p:cNvCxnSpPr/>
          <p:nvPr/>
        </p:nvCxnSpPr>
        <p:spPr bwMode="auto">
          <a:xfrm>
            <a:off x="4388304" y="4895852"/>
            <a:ext cx="0" cy="67389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hlink"/>
            </a:solidFill>
            <a:prstDash val="solid"/>
            <a:round/>
            <a:headEnd type="triangle" w="med" len="med"/>
            <a:tailEnd type="triangle"/>
          </a:ln>
          <a:effectLst/>
        </p:spPr>
      </p:cxnSp>
      <p:sp>
        <p:nvSpPr>
          <p:cNvPr id="101" name="Oval 100"/>
          <p:cNvSpPr/>
          <p:nvPr/>
        </p:nvSpPr>
        <p:spPr bwMode="auto">
          <a:xfrm>
            <a:off x="3442607" y="3759995"/>
            <a:ext cx="1891394" cy="111918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6"/>
          </a:lnRef>
          <a:fillRef idx="100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 smtClean="0">
                <a:solidFill>
                  <a:schemeClr val="tx1"/>
                </a:solidFill>
                <a:cs typeface="Times New Roman" pitchFamily="18" charset="0"/>
              </a:rPr>
              <a:t>Global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 smtClean="0">
                <a:solidFill>
                  <a:schemeClr val="tx1"/>
                </a:solidFill>
                <a:cs typeface="Times New Roman" pitchFamily="18" charset="0"/>
              </a:rPr>
              <a:t>Standards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</p:txBody>
      </p:sp>
      <p:cxnSp>
        <p:nvCxnSpPr>
          <p:cNvPr id="102" name="Straight Arrow Connector 101"/>
          <p:cNvCxnSpPr>
            <a:stCxn id="74" idx="3"/>
          </p:cNvCxnSpPr>
          <p:nvPr/>
        </p:nvCxnSpPr>
        <p:spPr bwMode="auto">
          <a:xfrm flipV="1">
            <a:off x="2747675" y="4498659"/>
            <a:ext cx="694932" cy="1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hlink"/>
            </a:solidFill>
            <a:prstDash val="solid"/>
            <a:round/>
            <a:headEnd type="triangle" w="med" len="med"/>
            <a:tailEnd type="triangle"/>
          </a:ln>
          <a:effectLst/>
        </p:spPr>
      </p:cxnSp>
      <p:cxnSp>
        <p:nvCxnSpPr>
          <p:cNvPr id="103" name="Straight Arrow Connector 102"/>
          <p:cNvCxnSpPr>
            <a:stCxn id="86" idx="2"/>
          </p:cNvCxnSpPr>
          <p:nvPr/>
        </p:nvCxnSpPr>
        <p:spPr bwMode="auto">
          <a:xfrm>
            <a:off x="3359022" y="3157537"/>
            <a:ext cx="455401" cy="66675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hlink"/>
            </a:solidFill>
            <a:prstDash val="solid"/>
            <a:round/>
            <a:headEnd type="triangle" w="med" len="med"/>
            <a:tailEnd type="triangle"/>
          </a:ln>
          <a:effectLst/>
        </p:spPr>
      </p:cxnSp>
      <p:sp>
        <p:nvSpPr>
          <p:cNvPr id="106" name="TextBox 105"/>
          <p:cNvSpPr txBox="1"/>
          <p:nvPr/>
        </p:nvSpPr>
        <p:spPr>
          <a:xfrm>
            <a:off x="1162575" y="2764036"/>
            <a:ext cx="15179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+mj-lt"/>
              </a:rPr>
              <a:t>Courts System</a:t>
            </a:r>
            <a:endParaRPr lang="en-US" dirty="0">
              <a:latin typeface="+mj-lt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379345" y="5048132"/>
            <a:ext cx="20192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+mj-lt"/>
              </a:rPr>
              <a:t>Prosecution System</a:t>
            </a:r>
            <a:endParaRPr lang="en-US" dirty="0">
              <a:latin typeface="+mj-lt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2699605" y="5668330"/>
            <a:ext cx="11894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+mj-lt"/>
              </a:rPr>
              <a:t>Repository</a:t>
            </a:r>
            <a:endParaRPr lang="en-US" dirty="0">
              <a:latin typeface="+mj-lt"/>
            </a:endParaRPr>
          </a:p>
        </p:txBody>
      </p:sp>
      <p:pic>
        <p:nvPicPr>
          <p:cNvPr id="53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52423" y="2567702"/>
            <a:ext cx="198967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14377" y="2837692"/>
            <a:ext cx="490915" cy="687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55" name="Straight Arrow Connector 54"/>
          <p:cNvCxnSpPr>
            <a:endCxn id="54" idx="3"/>
          </p:cNvCxnSpPr>
          <p:nvPr/>
        </p:nvCxnSpPr>
        <p:spPr bwMode="auto">
          <a:xfrm flipH="1">
            <a:off x="6105292" y="2758202"/>
            <a:ext cx="477926" cy="423131"/>
          </a:xfrm>
          <a:prstGeom prst="straightConnector1">
            <a:avLst/>
          </a:prstGeom>
          <a:solidFill>
            <a:schemeClr val="accent1"/>
          </a:solidFill>
          <a:ln w="412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6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3218" y="2308152"/>
            <a:ext cx="531043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6" name="Straight Arrow Connector 65"/>
          <p:cNvCxnSpPr/>
          <p:nvPr/>
        </p:nvCxnSpPr>
        <p:spPr bwMode="auto">
          <a:xfrm flipH="1">
            <a:off x="5109823" y="3490913"/>
            <a:ext cx="504554" cy="390405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hlink"/>
            </a:solidFill>
            <a:prstDash val="solid"/>
            <a:round/>
            <a:headEnd type="triangle" w="med" len="med"/>
            <a:tailEnd type="triangle"/>
          </a:ln>
          <a:effectLst/>
        </p:spPr>
      </p:cxnSp>
      <p:sp>
        <p:nvSpPr>
          <p:cNvPr id="104" name="TextBox 103"/>
          <p:cNvSpPr txBox="1"/>
          <p:nvPr/>
        </p:nvSpPr>
        <p:spPr>
          <a:xfrm>
            <a:off x="6029636" y="3511986"/>
            <a:ext cx="18160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+mj-lt"/>
              </a:rPr>
              <a:t>Law Enforcement</a:t>
            </a:r>
            <a:endParaRPr lang="en-US" dirty="0">
              <a:latin typeface="+mj-lt"/>
            </a:endParaRPr>
          </a:p>
        </p:txBody>
      </p:sp>
      <p:pic>
        <p:nvPicPr>
          <p:cNvPr id="10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36722" y="4536283"/>
            <a:ext cx="490537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9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75446" y="4293395"/>
            <a:ext cx="198967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88410" y="4583569"/>
            <a:ext cx="527760" cy="738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11" name="Straight Arrow Connector 110"/>
          <p:cNvCxnSpPr>
            <a:stCxn id="105" idx="1"/>
          </p:cNvCxnSpPr>
          <p:nvPr/>
        </p:nvCxnSpPr>
        <p:spPr bwMode="auto">
          <a:xfrm flipH="1">
            <a:off x="6498343" y="4781552"/>
            <a:ext cx="538379" cy="171450"/>
          </a:xfrm>
          <a:prstGeom prst="straightConnector1">
            <a:avLst/>
          </a:prstGeom>
          <a:solidFill>
            <a:schemeClr val="accent1"/>
          </a:solidFill>
          <a:ln w="412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12" name="TextBox 111"/>
          <p:cNvSpPr txBox="1"/>
          <p:nvPr/>
        </p:nvSpPr>
        <p:spPr>
          <a:xfrm>
            <a:off x="6435220" y="5385079"/>
            <a:ext cx="1983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+mj-lt"/>
              </a:rPr>
              <a:t>Corrections System</a:t>
            </a:r>
            <a:endParaRPr lang="en-US" dirty="0">
              <a:latin typeface="+mj-lt"/>
            </a:endParaRPr>
          </a:p>
        </p:txBody>
      </p:sp>
      <p:cxnSp>
        <p:nvCxnSpPr>
          <p:cNvPr id="113" name="Straight Arrow Connector 112"/>
          <p:cNvCxnSpPr/>
          <p:nvPr/>
        </p:nvCxnSpPr>
        <p:spPr bwMode="auto">
          <a:xfrm flipH="1" flipV="1">
            <a:off x="5186024" y="4674396"/>
            <a:ext cx="623805" cy="221456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hlink"/>
            </a:solidFill>
            <a:prstDash val="solid"/>
            <a:round/>
            <a:headEnd type="triangl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xmlns="" val="1023322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1191</TotalTime>
  <Words>935</Words>
  <Application>Microsoft Office PowerPoint</Application>
  <PresentationFormat>On-screen Show (4:3)</PresentationFormat>
  <Paragraphs>174</Paragraphs>
  <Slides>29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Urban</vt:lpstr>
      <vt:lpstr>Electronic Warrant Management Best Practices</vt:lpstr>
      <vt:lpstr>Agenda</vt:lpstr>
      <vt:lpstr>Why Electronic Warrants?</vt:lpstr>
      <vt:lpstr>BJA Warrants &amp; Dispositions Project</vt:lpstr>
      <vt:lpstr>Typical Create Warrant Process</vt:lpstr>
      <vt:lpstr>Leveraging Standards</vt:lpstr>
      <vt:lpstr>The Problem: Silos of Information with no information sharing standards</vt:lpstr>
      <vt:lpstr>The Solution: Information Sharing Standards</vt:lpstr>
      <vt:lpstr>Global Information Sharing Initiative</vt:lpstr>
      <vt:lpstr>Global Solutions</vt:lpstr>
      <vt:lpstr>GRA Overview - Why the GRA…?</vt:lpstr>
      <vt:lpstr>GRA Overview - Why the GRA…?</vt:lpstr>
      <vt:lpstr>GRA Overview - Why the GRA…?</vt:lpstr>
      <vt:lpstr>GRA Overview - Why the GRA…?</vt:lpstr>
      <vt:lpstr>GRA Overview - Why the GRA…?</vt:lpstr>
      <vt:lpstr>GRA Overview – Benefits</vt:lpstr>
      <vt:lpstr>Services Task Team (STT)</vt:lpstr>
      <vt:lpstr>Services Task Team (STT) -Mission</vt:lpstr>
      <vt:lpstr>Service Specifications</vt:lpstr>
      <vt:lpstr>Warrant Issue - Service Process Model</vt:lpstr>
      <vt:lpstr>Warrant Issue - Service Process Model (cont’d)</vt:lpstr>
      <vt:lpstr>Warrant Issue - Service Process Model (cont’d)</vt:lpstr>
      <vt:lpstr>Warrant Issue - Service Process Model (cont’d)</vt:lpstr>
      <vt:lpstr>WDM Toolkit</vt:lpstr>
      <vt:lpstr>Implementation Considerations</vt:lpstr>
      <vt:lpstr>Challenges</vt:lpstr>
      <vt:lpstr>Benefits</vt:lpstr>
      <vt:lpstr>Best Practices</vt:lpstr>
      <vt:lpstr>Q &amp; 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Dispositions Focus Group Meeting</dc:title>
  <dc:creator>jharris</dc:creator>
  <cp:lastModifiedBy>jharris</cp:lastModifiedBy>
  <cp:revision>38</cp:revision>
  <dcterms:created xsi:type="dcterms:W3CDTF">2012-06-25T17:25:06Z</dcterms:created>
  <dcterms:modified xsi:type="dcterms:W3CDTF">2012-10-09T18:46:55Z</dcterms:modified>
</cp:coreProperties>
</file>